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58" r:id="rId3"/>
    <p:sldId id="259" r:id="rId4"/>
    <p:sldId id="275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907650B-8FAA-4BCF-B9C8-141CDBBF7BC9}" name="Marcel Deme" initials="MD" userId="S::marcel.deme896@edu.ku.sk::1d541c60-e5ed-4cad-a6e1-9bbace06610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6D96D4-EE48-CC6C-8184-0CEBEA7BCB0B}" v="2" dt="2022-10-02T07:10:01.885"/>
    <p1510:client id="{605E2A4A-6CD3-79D0-0C8B-7BECA77A3361}" v="121" dt="2022-10-02T07:08:47.296"/>
    <p1510:client id="{6195A2B5-45CB-4C21-BCA8-4AC12835A888}" v="677" dt="2022-10-02T15:35:10.020"/>
    <p1510:client id="{DD225420-3009-DE85-5B0E-9AF992AEF94B}" v="900" dt="2022-10-01T19:37:50.2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5" autoAdjust="0"/>
    <p:restoredTop sz="94660"/>
  </p:normalViewPr>
  <p:slideViewPr>
    <p:cSldViewPr snapToGrid="0">
      <p:cViewPr varScale="1">
        <p:scale>
          <a:sx n="75" d="100"/>
          <a:sy n="75" d="100"/>
        </p:scale>
        <p:origin x="43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49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284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48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176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38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580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874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235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34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615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815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678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38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380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61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256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95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6CA4EC59-B8A3-489A-9FB4-AA0699200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Deska s elektronickými obvody">
            <a:extLst>
              <a:ext uri="{FF2B5EF4-FFF2-40B4-BE49-F238E27FC236}">
                <a16:creationId xmlns:a16="http://schemas.microsoft.com/office/drawing/2014/main" id="{E46C2F2B-021D-C04E-0664-E924439F9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6" name="Freeform 15">
            <a:extLst>
              <a:ext uri="{FF2B5EF4-FFF2-40B4-BE49-F238E27FC236}">
                <a16:creationId xmlns:a16="http://schemas.microsoft.com/office/drawing/2014/main" id="{1143E968-E203-496D-A1AD-2EA10AB3E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3005669" y="-16933"/>
            <a:ext cx="9220200" cy="6891867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8382001 w 10295468"/>
              <a:gd name="connsiteY0" fmla="*/ 8466 h 6883400"/>
              <a:gd name="connsiteX1" fmla="*/ 7738534 w 10295468"/>
              <a:gd name="connsiteY1" fmla="*/ 2573866 h 6883400"/>
              <a:gd name="connsiteX2" fmla="*/ 10295468 w 10295468"/>
              <a:gd name="connsiteY2" fmla="*/ 6874933 h 6883400"/>
              <a:gd name="connsiteX3" fmla="*/ 2954868 w 10295468"/>
              <a:gd name="connsiteY3" fmla="*/ 6883400 h 6883400"/>
              <a:gd name="connsiteX4" fmla="*/ 0 w 10295468"/>
              <a:gd name="connsiteY4" fmla="*/ 0 h 6883400"/>
              <a:gd name="connsiteX5" fmla="*/ 8382001 w 10295468"/>
              <a:gd name="connsiteY5" fmla="*/ 8466 h 6883400"/>
              <a:gd name="connsiteX0" fmla="*/ 8382001 w 10295468"/>
              <a:gd name="connsiteY0" fmla="*/ 8466 h 6891867"/>
              <a:gd name="connsiteX1" fmla="*/ 7738534 w 10295468"/>
              <a:gd name="connsiteY1" fmla="*/ 2573866 h 6891867"/>
              <a:gd name="connsiteX2" fmla="*/ 10295468 w 10295468"/>
              <a:gd name="connsiteY2" fmla="*/ 6874933 h 6891867"/>
              <a:gd name="connsiteX3" fmla="*/ 16935 w 10295468"/>
              <a:gd name="connsiteY3" fmla="*/ 6891867 h 6891867"/>
              <a:gd name="connsiteX4" fmla="*/ 0 w 10295468"/>
              <a:gd name="connsiteY4" fmla="*/ 0 h 6891867"/>
              <a:gd name="connsiteX5" fmla="*/ 8382001 w 10295468"/>
              <a:gd name="connsiteY5" fmla="*/ 8466 h 6891867"/>
              <a:gd name="connsiteX0" fmla="*/ 8382001 w 8382001"/>
              <a:gd name="connsiteY0" fmla="*/ 8466 h 6891867"/>
              <a:gd name="connsiteX1" fmla="*/ 7738534 w 8382001"/>
              <a:gd name="connsiteY1" fmla="*/ 2573866 h 6891867"/>
              <a:gd name="connsiteX2" fmla="*/ 7340602 w 8382001"/>
              <a:gd name="connsiteY2" fmla="*/ 6883400 h 6891867"/>
              <a:gd name="connsiteX3" fmla="*/ 16935 w 8382001"/>
              <a:gd name="connsiteY3" fmla="*/ 6891867 h 6891867"/>
              <a:gd name="connsiteX4" fmla="*/ 0 w 8382001"/>
              <a:gd name="connsiteY4" fmla="*/ 0 h 6891867"/>
              <a:gd name="connsiteX5" fmla="*/ 8382001 w 8382001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340602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298269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0200" h="6891867">
                <a:moveTo>
                  <a:pt x="8382001" y="8466"/>
                </a:moveTo>
                <a:lnTo>
                  <a:pt x="9220200" y="5350932"/>
                </a:lnTo>
                <a:lnTo>
                  <a:pt x="7298269" y="6883400"/>
                </a:lnTo>
                <a:lnTo>
                  <a:pt x="16935" y="6891867"/>
                </a:lnTo>
                <a:lnTo>
                  <a:pt x="0" y="0"/>
                </a:lnTo>
                <a:lnTo>
                  <a:pt x="8382001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BB3444A-472E-400E-81D0-7CCDEEECC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B7E64D84-2392-46A1-99D2-C8FC063F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89352A95-1C82-4A0D-9B20-8AC7280C7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81B60E48-D617-4CF1-8900-497D49142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BFF6C14F-3347-46BB-A317-C1C12263E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CDD86299-6737-471C-98C5-872BDC681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60C6C46B-7841-473B-AC3A-9A69908AB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ED74B3-FD65-575C-621B-424D456DE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178" y="1224492"/>
            <a:ext cx="7535333" cy="141393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Internet </a:t>
            </a:r>
            <a:r>
              <a:rPr lang="en-US" sz="5400" b="1" dirty="0" err="1">
                <a:solidFill>
                  <a:schemeClr val="bg1"/>
                </a:solidFill>
              </a:rPr>
              <a:t>vecí</a:t>
            </a:r>
            <a:r>
              <a:rPr lang="en-US" sz="5400" b="1" dirty="0">
                <a:solidFill>
                  <a:schemeClr val="bg1"/>
                </a:solidFill>
              </a:rPr>
              <a:t> </a:t>
            </a:r>
            <a:r>
              <a:rPr lang="sk-SK" sz="5400" b="1" dirty="0">
                <a:solidFill>
                  <a:schemeClr val="bg1"/>
                </a:solidFill>
              </a:rPr>
              <a:t>M</a:t>
            </a:r>
            <a:r>
              <a:rPr lang="en-US" sz="5400" b="1" dirty="0" err="1">
                <a:solidFill>
                  <a:schemeClr val="bg1"/>
                </a:solidFill>
              </a:rPr>
              <a:t>ikroprocesor</a:t>
            </a:r>
            <a:r>
              <a:rPr lang="en-US" sz="5400" b="1" dirty="0">
                <a:solidFill>
                  <a:schemeClr val="bg1"/>
                </a:solidFill>
              </a:rPr>
              <a:t> </a:t>
            </a:r>
            <a:r>
              <a:rPr lang="sk-SK" sz="5400" b="1" dirty="0">
                <a:solidFill>
                  <a:schemeClr val="bg1"/>
                </a:solidFill>
              </a:rPr>
              <a:t>M</a:t>
            </a:r>
            <a:r>
              <a:rPr lang="en-US" sz="5400" b="1" dirty="0" err="1">
                <a:solidFill>
                  <a:schemeClr val="bg1"/>
                </a:solidFill>
              </a:rPr>
              <a:t>ikropočítač</a:t>
            </a:r>
            <a:r>
              <a:rPr lang="en-US" sz="5400" b="1" dirty="0">
                <a:solidFill>
                  <a:schemeClr val="bg1"/>
                </a:solidFill>
              </a:rPr>
              <a:t> </a:t>
            </a:r>
            <a:r>
              <a:rPr lang="sk-SK" sz="5400" b="1" dirty="0">
                <a:solidFill>
                  <a:schemeClr val="bg1"/>
                </a:solidFill>
              </a:rPr>
              <a:t>M</a:t>
            </a:r>
            <a:r>
              <a:rPr lang="en-US" sz="5400" b="1" dirty="0" err="1">
                <a:solidFill>
                  <a:schemeClr val="bg1"/>
                </a:solidFill>
              </a:rPr>
              <a:t>ikrokontrolér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6CD9C65A-1E09-E16D-87F3-CCA0ABF722CF}"/>
              </a:ext>
            </a:extLst>
          </p:cNvPr>
          <p:cNvSpPr txBox="1"/>
          <p:nvPr/>
        </p:nvSpPr>
        <p:spPr>
          <a:xfrm>
            <a:off x="3970867" y="2048933"/>
            <a:ext cx="7532156" cy="3742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E4E6D06B-879B-3BE2-A537-A607D52B1DE7}"/>
              </a:ext>
            </a:extLst>
          </p:cNvPr>
          <p:cNvSpPr txBox="1"/>
          <p:nvPr/>
        </p:nvSpPr>
        <p:spPr>
          <a:xfrm>
            <a:off x="8959533" y="6561454"/>
            <a:ext cx="333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Pre Základné školy, Marcel Deme</a:t>
            </a:r>
          </a:p>
        </p:txBody>
      </p:sp>
    </p:spTree>
    <p:extLst>
      <p:ext uri="{BB962C8B-B14F-4D97-AF65-F5344CB8AC3E}">
        <p14:creationId xmlns:p14="http://schemas.microsoft.com/office/powerpoint/2010/main" val="306983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EF08599-3FED-4288-A20D-E7BCAC3B8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elektronika, obvod&#10;&#10;Automaticky generovaný popis">
            <a:extLst>
              <a:ext uri="{FF2B5EF4-FFF2-40B4-BE49-F238E27FC236}">
                <a16:creationId xmlns:a16="http://schemas.microsoft.com/office/drawing/2014/main" id="{AD625B9A-B04B-7B83-4766-50C5913A1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49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Freeform 13">
            <a:extLst>
              <a:ext uri="{FF2B5EF4-FFF2-40B4-BE49-F238E27FC236}">
                <a16:creationId xmlns:a16="http://schemas.microsoft.com/office/drawing/2014/main" id="{C884A6B2-90E9-4BDB-8503-71AC02D3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A8A96E4-2DEF-77A5-4BC8-1DB0C3730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34067"/>
            <a:ext cx="4080932" cy="3310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b="1" dirty="0" err="1">
                <a:solidFill>
                  <a:schemeClr val="bg1"/>
                </a:solidFill>
              </a:rPr>
              <a:t>Mikropočítač</a:t>
            </a:r>
            <a:br>
              <a:rPr lang="sk-SK" sz="5400" b="1" dirty="0">
                <a:solidFill>
                  <a:schemeClr val="bg1"/>
                </a:solidFill>
              </a:rPr>
            </a:br>
            <a:r>
              <a:rPr lang="sk-SK" sz="3200" b="1" dirty="0" err="1">
                <a:solidFill>
                  <a:schemeClr val="bg1"/>
                </a:solidFill>
              </a:rPr>
              <a:t>Microcomputer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046BC8-D404-4E7D-9202-A07F3FDD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C202215-4C35-450D-9F60-671C8F8DE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F1A5BA8A-AEB4-4BCB-B86C-3F6A8E22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28AC2443-05F0-41CD-8D4A-63DE144F8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E32F17-ED99-4969-B4D6-10A987D73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5599A813-8424-4E53-95CA-85BF5470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52431A4F-4662-480B-8AD3-394EACD7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328029731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3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ok 8" descr="Obrázok, na ktorom je elektronika, obvod&#10;&#10;Automaticky generovaný popis">
            <a:extLst>
              <a:ext uri="{FF2B5EF4-FFF2-40B4-BE49-F238E27FC236}">
                <a16:creationId xmlns:a16="http://schemas.microsoft.com/office/drawing/2014/main" id="{AB591069-C57D-235D-2FDC-E69CBA38A4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45998"/>
            <a:ext cx="8351520" cy="6812002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FD361777-96FA-A6DA-D9BB-20E97758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5400" b="1" dirty="0"/>
              <a:t>Mikropočítač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2F0B8C69-2EF8-1728-4A12-2E086239B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Mikropočítač je historické označenie pre počítač s </a:t>
            </a:r>
            <a:r>
              <a:rPr lang="sk-SK" dirty="0" err="1"/>
              <a:t>mikroprocerom</a:t>
            </a:r>
            <a:r>
              <a:rPr lang="sk-SK" dirty="0"/>
              <a:t>. Často sa dodáva, že musí byť aj stolným prístrojom a jeho operačná pamäť nie je extrémne vysoká. Iná všeobecne používaná charakteristika: tieto počítače zaberajú fyzicky relatívne malý priestor. Mikropočítač vznikne tak, že sa k mikroprocesoru (CPU) pridajú aspoň pamäťové a vstupno-výstupné obvody, prípadne ešte periférne zariadenia, aby bol mikropočítač schopný samostatnej práce.</a:t>
            </a:r>
          </a:p>
        </p:txBody>
      </p:sp>
      <p:sp>
        <p:nvSpPr>
          <p:cNvPr id="7" name="BlokTextu 6">
            <a:extLst>
              <a:ext uri="{FF2B5EF4-FFF2-40B4-BE49-F238E27FC236}">
                <a16:creationId xmlns:a16="http://schemas.microsoft.com/office/drawing/2014/main" id="{385424D7-170D-2F10-D97D-43DAEF993765}"/>
              </a:ext>
            </a:extLst>
          </p:cNvPr>
          <p:cNvSpPr txBox="1"/>
          <p:nvPr/>
        </p:nvSpPr>
        <p:spPr>
          <a:xfrm>
            <a:off x="9865360" y="6534666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https://sk.wikipedia.org</a:t>
            </a:r>
          </a:p>
        </p:txBody>
      </p:sp>
    </p:spTree>
    <p:extLst>
      <p:ext uri="{BB962C8B-B14F-4D97-AF65-F5344CB8AC3E}">
        <p14:creationId xmlns:p14="http://schemas.microsoft.com/office/powerpoint/2010/main" val="225414939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3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90372E-2365-A0D7-FF02-9E31DF72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5400" b="1" dirty="0"/>
              <a:t>Mikropočítač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04F192-0A84-B69F-270C-3DA8522E4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sz="9600" dirty="0"/>
              <a:t>Hlavné výhody mikropočítača.</a:t>
            </a:r>
          </a:p>
          <a:p>
            <a:pPr>
              <a:buFontTx/>
              <a:buChar char="-"/>
            </a:pPr>
            <a:r>
              <a:rPr lang="sk-SK" sz="9600" dirty="0"/>
              <a:t>nezaberajú veľa miesta</a:t>
            </a:r>
          </a:p>
          <a:p>
            <a:pPr>
              <a:buFontTx/>
              <a:buChar char="-"/>
            </a:pPr>
            <a:r>
              <a:rPr lang="sk-SK" sz="9600" dirty="0"/>
              <a:t>nerobia hluk</a:t>
            </a:r>
          </a:p>
          <a:p>
            <a:pPr>
              <a:buFontTx/>
              <a:buChar char="-"/>
            </a:pPr>
            <a:r>
              <a:rPr lang="sk-SK" sz="9600" dirty="0"/>
              <a:t>nezohrievajú sa</a:t>
            </a:r>
          </a:p>
          <a:p>
            <a:pPr>
              <a:buFontTx/>
              <a:buChar char="-"/>
            </a:pPr>
            <a:r>
              <a:rPr lang="sk-SK" sz="9600" dirty="0"/>
              <a:t>majú nízku spotrebu energie </a:t>
            </a:r>
          </a:p>
          <a:p>
            <a:pPr>
              <a:buFontTx/>
              <a:buChar char="-"/>
            </a:pPr>
            <a:r>
              <a:rPr lang="sk-SK" sz="9600" dirty="0"/>
              <a:t>ušetria peniaze</a:t>
            </a:r>
          </a:p>
          <a:p>
            <a:pPr>
              <a:buFontTx/>
              <a:buChar char="-"/>
            </a:pPr>
            <a:endParaRPr lang="sk-SK" dirty="0"/>
          </a:p>
          <a:p>
            <a:pPr marL="0" indent="0">
              <a:buNone/>
            </a:pPr>
            <a:endParaRPr lang="sk-SK" dirty="0"/>
          </a:p>
          <a:p>
            <a:endParaRPr lang="sk-SK" dirty="0"/>
          </a:p>
        </p:txBody>
      </p:sp>
      <p:pic>
        <p:nvPicPr>
          <p:cNvPr id="5" name="Obrázok 4" descr="Obrázok, na ktorom je elektronika, obvod&#10;&#10;Automaticky generovaný popis">
            <a:extLst>
              <a:ext uri="{FF2B5EF4-FFF2-40B4-BE49-F238E27FC236}">
                <a16:creationId xmlns:a16="http://schemas.microsoft.com/office/drawing/2014/main" id="{E4906329-A149-3004-63D3-A9C61F8D43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8" t="2724" r="13016" b="6357"/>
          <a:stretch/>
        </p:blipFill>
        <p:spPr>
          <a:xfrm>
            <a:off x="6761771" y="1944757"/>
            <a:ext cx="2246244" cy="2653748"/>
          </a:xfrm>
          <a:prstGeom prst="rect">
            <a:avLst/>
          </a:prstGeom>
        </p:spPr>
      </p:pic>
      <p:pic>
        <p:nvPicPr>
          <p:cNvPr id="9" name="Obrázok 8" descr="Obrázok, na ktorom je elektronika, jednotka&#10;&#10;Automaticky generovaný popis">
            <a:extLst>
              <a:ext uri="{FF2B5EF4-FFF2-40B4-BE49-F238E27FC236}">
                <a16:creationId xmlns:a16="http://schemas.microsoft.com/office/drawing/2014/main" id="{9A0CEE73-D82C-7DA1-BB15-0B397CDC26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0" t="26141" r="14196" b="24847"/>
          <a:stretch/>
        </p:blipFill>
        <p:spPr>
          <a:xfrm>
            <a:off x="6294348" y="4598505"/>
            <a:ext cx="2713667" cy="1864106"/>
          </a:xfrm>
          <a:prstGeom prst="rect">
            <a:avLst/>
          </a:prstGeom>
        </p:spPr>
      </p:pic>
      <p:pic>
        <p:nvPicPr>
          <p:cNvPr id="11" name="Obrázok 10" descr="Obrázok, na ktorom je text&#10;&#10;Automaticky generovaný popis">
            <a:extLst>
              <a:ext uri="{FF2B5EF4-FFF2-40B4-BE49-F238E27FC236}">
                <a16:creationId xmlns:a16="http://schemas.microsoft.com/office/drawing/2014/main" id="{C973EEA5-3183-CB02-4DD8-EACCFD8509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3" t="4424" r="34973" b="32835"/>
          <a:stretch/>
        </p:blipFill>
        <p:spPr>
          <a:xfrm>
            <a:off x="9008016" y="591349"/>
            <a:ext cx="2495007" cy="2872461"/>
          </a:xfrm>
          <a:prstGeom prst="rect">
            <a:avLst/>
          </a:prstGeom>
        </p:spPr>
      </p:pic>
      <p:pic>
        <p:nvPicPr>
          <p:cNvPr id="13" name="Obrázok 12" descr="Obrázok, na ktorom je text, elektronika, obvod&#10;&#10;Automaticky generovaný popis">
            <a:extLst>
              <a:ext uri="{FF2B5EF4-FFF2-40B4-BE49-F238E27FC236}">
                <a16:creationId xmlns:a16="http://schemas.microsoft.com/office/drawing/2014/main" id="{F34EE6AD-6EB5-0D1F-35C6-1299640BDA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5" t="4732" r="11199" b="5050"/>
          <a:stretch/>
        </p:blipFill>
        <p:spPr>
          <a:xfrm>
            <a:off x="9008015" y="3449968"/>
            <a:ext cx="3170583" cy="296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4942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EF08599-3FED-4288-A20D-E7BCAC3B8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elektronika, obvod&#10;&#10;Automaticky generovaný popis">
            <a:extLst>
              <a:ext uri="{FF2B5EF4-FFF2-40B4-BE49-F238E27FC236}">
                <a16:creationId xmlns:a16="http://schemas.microsoft.com/office/drawing/2014/main" id="{F5B44FA4-DFDA-524A-A7A6-04D53C2AD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1" r="9091" b="93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3" name="Freeform 13">
            <a:extLst>
              <a:ext uri="{FF2B5EF4-FFF2-40B4-BE49-F238E27FC236}">
                <a16:creationId xmlns:a16="http://schemas.microsoft.com/office/drawing/2014/main" id="{C884A6B2-90E9-4BDB-8503-71AC02D3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E20A020-4B7C-FFDB-F047-7080330B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34067"/>
            <a:ext cx="4080932" cy="3310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600" b="1" dirty="0" err="1">
                <a:solidFill>
                  <a:schemeClr val="bg1"/>
                </a:solidFill>
              </a:rPr>
              <a:t>Mikrokontrolér</a:t>
            </a:r>
            <a:br>
              <a:rPr lang="sk-SK" sz="4600" b="1" dirty="0">
                <a:solidFill>
                  <a:schemeClr val="bg1"/>
                </a:solidFill>
              </a:rPr>
            </a:br>
            <a:r>
              <a:rPr lang="sk-SK" sz="3200" b="1" dirty="0" err="1">
                <a:solidFill>
                  <a:schemeClr val="bg1"/>
                </a:solidFill>
              </a:rPr>
              <a:t>Microcontroller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9046BC8-D404-4E7D-9202-A07F3FDD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4C202215-4C35-450D-9F60-671C8F8DE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F1A5BA8A-AEB4-4BCB-B86C-3F6A8E22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28AC2443-05F0-41CD-8D4A-63DE144F8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33E32F17-ED99-4969-B4D6-10A987D73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5599A813-8424-4E53-95CA-85BF5470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52431A4F-4662-480B-8AD3-394EACD7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118239513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3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F15B05-0F59-668E-4B90-0C77A808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5400" b="1" dirty="0" err="1"/>
              <a:t>Mikrokontrolér</a:t>
            </a:r>
            <a:endParaRPr lang="sk-SK" sz="5400" b="1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B0612F3-0E02-B775-979C-AB4B38425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440" y="1965958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sk-SK" dirty="0"/>
              <a:t>                          Rozdiel medzi Mikropočítačom a </a:t>
            </a:r>
            <a:r>
              <a:rPr lang="sk-SK" dirty="0" err="1"/>
              <a:t>Mikrokontrolérom</a:t>
            </a:r>
            <a:r>
              <a:rPr lang="sk-SK" dirty="0"/>
              <a:t>.</a:t>
            </a:r>
          </a:p>
          <a:p>
            <a:pPr marL="0" indent="0">
              <a:buNone/>
            </a:pPr>
            <a:r>
              <a:rPr lang="sk-SK" dirty="0"/>
              <a:t> </a:t>
            </a:r>
          </a:p>
        </p:txBody>
      </p:sp>
      <p:graphicFrame>
        <p:nvGraphicFramePr>
          <p:cNvPr id="4" name="Tabuľka 4">
            <a:extLst>
              <a:ext uri="{FF2B5EF4-FFF2-40B4-BE49-F238E27FC236}">
                <a16:creationId xmlns:a16="http://schemas.microsoft.com/office/drawing/2014/main" id="{C4F5509B-C029-5182-B704-6A5AB61FA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657811"/>
              </p:ext>
            </p:extLst>
          </p:nvPr>
        </p:nvGraphicFramePr>
        <p:xfrm>
          <a:off x="2491102" y="3817619"/>
          <a:ext cx="800513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735">
                  <a:extLst>
                    <a:ext uri="{9D8B030D-6E8A-4147-A177-3AD203B41FA5}">
                      <a16:colId xmlns:a16="http://schemas.microsoft.com/office/drawing/2014/main" val="2119885400"/>
                    </a:ext>
                  </a:extLst>
                </a:gridCol>
                <a:gridCol w="3972395">
                  <a:extLst>
                    <a:ext uri="{9D8B030D-6E8A-4147-A177-3AD203B41FA5}">
                      <a16:colId xmlns:a16="http://schemas.microsoft.com/office/drawing/2014/main" val="274655243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r>
                        <a:rPr lang="sk-SK" dirty="0"/>
                        <a:t>                                </a:t>
                      </a:r>
                      <a:r>
                        <a:rPr lang="sk-SK" dirty="0">
                          <a:solidFill>
                            <a:schemeClr val="tx1"/>
                          </a:solidFill>
                        </a:rPr>
                        <a:t>Mikropočítač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                          </a:t>
                      </a:r>
                      <a:r>
                        <a:rPr lang="sk-SK" dirty="0" err="1">
                          <a:solidFill>
                            <a:schemeClr val="tx1"/>
                          </a:solidFill>
                        </a:rPr>
                        <a:t>Mikrokontrolér</a:t>
                      </a:r>
                      <a:endParaRPr lang="sk-SK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68788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r>
                        <a:rPr lang="sk-SK" dirty="0"/>
                        <a:t>- Operačný systém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- Jednoúčelový program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782258"/>
                  </a:ext>
                </a:extLst>
              </a:tr>
            </a:tbl>
          </a:graphicData>
        </a:graphic>
      </p:graphicFrame>
      <p:pic>
        <p:nvPicPr>
          <p:cNvPr id="6" name="Obrázok 5">
            <a:extLst>
              <a:ext uri="{FF2B5EF4-FFF2-40B4-BE49-F238E27FC236}">
                <a16:creationId xmlns:a16="http://schemas.microsoft.com/office/drawing/2014/main" id="{C1CFB6D5-829B-71B3-2011-0FEF66479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49" y="4914899"/>
            <a:ext cx="4031618" cy="1587500"/>
          </a:xfrm>
          <a:prstGeom prst="rect">
            <a:avLst/>
          </a:prstGeo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503CECA2-5015-4A97-90D7-6FDD40AEB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66" y="4914900"/>
            <a:ext cx="4031617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0893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3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5399F3-A4BC-3634-7C7C-ACDFE890F14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sk-SK" sz="5400" b="1" dirty="0" err="1"/>
              <a:t>Mikrokontrolér</a:t>
            </a:r>
            <a:endParaRPr lang="sk-SK" sz="5400" b="1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E7E46F8-336C-6138-2FB5-E9C77B8E8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4896169" cy="3124201"/>
          </a:xfrm>
        </p:spPr>
        <p:txBody>
          <a:bodyPr>
            <a:normAutofit fontScale="77500" lnSpcReduction="20000"/>
          </a:bodyPr>
          <a:lstStyle/>
          <a:p>
            <a:pPr>
              <a:buFontTx/>
              <a:buChar char="-"/>
            </a:pPr>
            <a:r>
              <a:rPr lang="sk-SK" dirty="0"/>
              <a:t>mikroprocesorový systém v jednom </a:t>
            </a:r>
            <a:r>
              <a:rPr lang="sk-SK" dirty="0" err="1"/>
              <a:t>mikroobvode</a:t>
            </a:r>
            <a:r>
              <a:rPr lang="sk-SK" dirty="0"/>
              <a:t> </a:t>
            </a:r>
          </a:p>
          <a:p>
            <a:pPr>
              <a:buFontTx/>
              <a:buChar char="-"/>
            </a:pPr>
            <a:r>
              <a:rPr lang="sk-SK" dirty="0"/>
              <a:t>je určený na ovládanie všetkých druhov elektronických zariadení </a:t>
            </a:r>
          </a:p>
          <a:p>
            <a:pPr>
              <a:buFontTx/>
              <a:buChar char="-"/>
            </a:pPr>
            <a:r>
              <a:rPr lang="sk-SK" dirty="0"/>
              <a:t>interakcia medzi elektronickými zariadeniami sa uskutočňuje v súlade s programom zabudovaným v </a:t>
            </a:r>
            <a:r>
              <a:rPr lang="sk-SK" dirty="0" err="1"/>
              <a:t>mikrokontroléri</a:t>
            </a:r>
            <a:r>
              <a:rPr lang="sk-SK" dirty="0"/>
              <a:t>.</a:t>
            </a:r>
          </a:p>
          <a:p>
            <a:pPr>
              <a:buFontTx/>
              <a:buChar char="-"/>
            </a:pPr>
            <a:r>
              <a:rPr lang="sk-SK" dirty="0"/>
              <a:t>umožňujú ovládať rôzne elektronické a elektrické jednotky</a:t>
            </a:r>
            <a:r>
              <a:rPr lang="sk-SK" sz="2800" dirty="0"/>
              <a:t>(</a:t>
            </a:r>
            <a:r>
              <a:rPr lang="pl-PL" dirty="0"/>
              <a:t>monitory, klávesnice, rôzne senzory a pod.)</a:t>
            </a:r>
            <a:endParaRPr lang="sk-SK" dirty="0"/>
          </a:p>
        </p:txBody>
      </p:sp>
      <p:pic>
        <p:nvPicPr>
          <p:cNvPr id="9" name="Obrázok 8" descr="Obrázok, na ktorom je pestrofarebné, farby, svetlé, rôzne&#10;&#10;Automaticky generovaný popis">
            <a:extLst>
              <a:ext uri="{FF2B5EF4-FFF2-40B4-BE49-F238E27FC236}">
                <a16:creationId xmlns:a16="http://schemas.microsoft.com/office/drawing/2014/main" id="{478C4D57-BF4B-14B5-A1EC-65E252EC8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0" y="2092960"/>
            <a:ext cx="5588000" cy="4347597"/>
          </a:xfrm>
          <a:prstGeom prst="rect">
            <a:avLst/>
          </a:prstGeom>
        </p:spPr>
      </p:pic>
      <p:sp>
        <p:nvSpPr>
          <p:cNvPr id="22" name="BlokTextu 21">
            <a:extLst>
              <a:ext uri="{FF2B5EF4-FFF2-40B4-BE49-F238E27FC236}">
                <a16:creationId xmlns:a16="http://schemas.microsoft.com/office/drawing/2014/main" id="{57D3A3A7-B11E-4D50-06B5-7E68A8B3CC59}"/>
              </a:ext>
            </a:extLst>
          </p:cNvPr>
          <p:cNvSpPr txBox="1"/>
          <p:nvPr/>
        </p:nvSpPr>
        <p:spPr>
          <a:xfrm>
            <a:off x="10380344" y="6522720"/>
            <a:ext cx="224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https://techfun.sk</a:t>
            </a:r>
          </a:p>
        </p:txBody>
      </p:sp>
    </p:spTree>
    <p:extLst>
      <p:ext uri="{BB962C8B-B14F-4D97-AF65-F5344CB8AC3E}">
        <p14:creationId xmlns:p14="http://schemas.microsoft.com/office/powerpoint/2010/main" val="217444785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3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2C38C58-8685-5CF9-E02C-6D117FB7C2A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sk-SK" sz="5400" b="1" dirty="0" err="1"/>
              <a:t>Mikrokontrolér</a:t>
            </a:r>
            <a:endParaRPr lang="sk-SK" sz="5400" b="1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0163C09-6B50-4963-7D20-76C329C40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Typy </a:t>
            </a:r>
            <a:r>
              <a:rPr lang="sk-SK" dirty="0" err="1"/>
              <a:t>mikrokontrolérov</a:t>
            </a:r>
            <a:r>
              <a:rPr lang="sk-SK" dirty="0"/>
              <a:t>.</a:t>
            </a:r>
          </a:p>
          <a:p>
            <a:pPr marL="0" indent="0">
              <a:buNone/>
            </a:pPr>
            <a:r>
              <a:rPr lang="sk-SK" dirty="0"/>
              <a:t>Najjednoduchšie - nízka cena nízky výkon.</a:t>
            </a:r>
          </a:p>
          <a:p>
            <a:pPr marL="0" indent="0">
              <a:buNone/>
            </a:pPr>
            <a:r>
              <a:rPr lang="sk-SK" dirty="0"/>
              <a:t>Vstavané - zabudované do zariadení, ktoré sú naprogramované na vykonanie úlohy.</a:t>
            </a:r>
          </a:p>
          <a:p>
            <a:pPr marL="0" indent="0">
              <a:buNone/>
            </a:pPr>
            <a:r>
              <a:rPr lang="sk-SK" dirty="0"/>
              <a:t>Univerzálne – zamerané na riešenie mnohých úloh v riadiacich systémoch.</a:t>
            </a:r>
          </a:p>
        </p:txBody>
      </p:sp>
    </p:spTree>
    <p:extLst>
      <p:ext uri="{BB962C8B-B14F-4D97-AF65-F5344CB8AC3E}">
        <p14:creationId xmlns:p14="http://schemas.microsoft.com/office/powerpoint/2010/main" val="308185768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3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198FC62F-3B1F-60D6-9C8D-85F4BCB965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5A7FBE09-56AB-392A-C7B7-DC48E3F1D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5400" b="1" dirty="0" err="1"/>
              <a:t>Mikrokontrolér</a:t>
            </a:r>
            <a:endParaRPr lang="sk-SK" sz="5400" b="1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353DA5D-BB7C-CC7C-A14C-67BFF89A32F2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 indent="0">
              <a:buNone/>
            </a:pPr>
            <a:r>
              <a:rPr lang="sk-SK" dirty="0"/>
              <a:t>Kde sa používa.</a:t>
            </a:r>
          </a:p>
          <a:p>
            <a:pPr marL="0" indent="0">
              <a:buNone/>
            </a:pPr>
            <a:r>
              <a:rPr lang="sk-SK" dirty="0"/>
              <a:t>Niekoľko príkladov vstavaných systémov, ktoré používajú </a:t>
            </a:r>
            <a:r>
              <a:rPr lang="sk-SK" dirty="0" err="1"/>
              <a:t>mikrokontroléry</a:t>
            </a:r>
            <a:r>
              <a:rPr lang="sk-SK" dirty="0"/>
              <a:t>, by mohlo byť - práčky, predajné automaty, mikrovlny, digitálne fotoaparáty, autá, lekárske vybavenie, smartfóny, inteligentné hodinky, roboty a rôzne domáce spotrebiče.</a:t>
            </a: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184CD642-2658-4915-0994-4A35595A3331}"/>
              </a:ext>
            </a:extLst>
          </p:cNvPr>
          <p:cNvSpPr txBox="1"/>
          <p:nvPr/>
        </p:nvSpPr>
        <p:spPr>
          <a:xfrm>
            <a:off x="9738360" y="6554986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https://whatsappss.ru/sk</a:t>
            </a:r>
          </a:p>
        </p:txBody>
      </p:sp>
    </p:spTree>
    <p:extLst>
      <p:ext uri="{BB962C8B-B14F-4D97-AF65-F5344CB8AC3E}">
        <p14:creationId xmlns:p14="http://schemas.microsoft.com/office/powerpoint/2010/main" val="213168083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3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963C175-9D9D-B2DD-61F8-20B6B99B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5400" b="1" dirty="0" err="1"/>
              <a:t>Mikrokontrolér</a:t>
            </a:r>
            <a:endParaRPr lang="sk-SK" sz="5400" b="1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F0B903D-7B54-120C-6CAE-3CC7E7E9E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Prečo používame </a:t>
            </a:r>
            <a:r>
              <a:rPr lang="sk-SK" dirty="0" err="1"/>
              <a:t>Mikrokontrolér</a:t>
            </a:r>
            <a:r>
              <a:rPr lang="sk-SK" dirty="0"/>
              <a:t>.</a:t>
            </a:r>
          </a:p>
          <a:p>
            <a:pPr>
              <a:buFontTx/>
              <a:buChar char="-"/>
            </a:pPr>
            <a:r>
              <a:rPr lang="sk-SK" dirty="0"/>
              <a:t>na automatizáciu vo vstavaných aplikáciách</a:t>
            </a:r>
          </a:p>
          <a:p>
            <a:pPr>
              <a:buFontTx/>
              <a:buChar char="-"/>
            </a:pPr>
            <a:r>
              <a:rPr lang="sk-SK" dirty="0"/>
              <a:t>zníženie veľkosti </a:t>
            </a:r>
          </a:p>
          <a:p>
            <a:pPr>
              <a:buFontTx/>
              <a:buChar char="-"/>
            </a:pPr>
            <a:r>
              <a:rPr lang="sk-SK" dirty="0"/>
              <a:t>náklady na produkt</a:t>
            </a:r>
          </a:p>
          <a:p>
            <a:pPr>
              <a:buFontTx/>
              <a:buChar char="-"/>
            </a:pPr>
            <a:r>
              <a:rPr lang="sk-SK" dirty="0"/>
              <a:t>dostatok príležitostí na riadenie rôznych tipov aplikácií</a:t>
            </a:r>
          </a:p>
        </p:txBody>
      </p:sp>
    </p:spTree>
    <p:extLst>
      <p:ext uri="{BB962C8B-B14F-4D97-AF65-F5344CB8AC3E}">
        <p14:creationId xmlns:p14="http://schemas.microsoft.com/office/powerpoint/2010/main" val="14730519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3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2EAB31-3477-993E-AEE4-612B1D08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5400" b="1" dirty="0"/>
              <a:t>Dúfam že sa Vám moja </a:t>
            </a:r>
            <a:r>
              <a:rPr lang="sk-SK" sz="5400" b="1" dirty="0" err="1"/>
              <a:t>prezentacia</a:t>
            </a:r>
            <a:r>
              <a:rPr lang="sk-SK" sz="5400" b="1" dirty="0"/>
              <a:t> páčila.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46AB29F-A169-62E1-6DF2-F0D746D30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                                  </a:t>
            </a:r>
            <a:r>
              <a:rPr lang="sk-SK" sz="4800" dirty="0"/>
              <a:t>Ďakujem za pozornosť.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DD27F0D8-D4EF-1E9A-7C7A-5CB07444D11C}"/>
              </a:ext>
            </a:extLst>
          </p:cNvPr>
          <p:cNvSpPr txBox="1"/>
          <p:nvPr/>
        </p:nvSpPr>
        <p:spPr>
          <a:xfrm>
            <a:off x="9133840" y="6488668"/>
            <a:ext cx="353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Marcel </a:t>
            </a:r>
            <a:r>
              <a:rPr lang="sk-SK" dirty="0" err="1"/>
              <a:t>Deme.Študent</a:t>
            </a:r>
            <a:r>
              <a:rPr lang="sk-SK" dirty="0"/>
              <a:t> 2inje3na</a:t>
            </a:r>
          </a:p>
        </p:txBody>
      </p:sp>
    </p:spTree>
    <p:extLst>
      <p:ext uri="{BB962C8B-B14F-4D97-AF65-F5344CB8AC3E}">
        <p14:creationId xmlns:p14="http://schemas.microsoft.com/office/powerpoint/2010/main" val="303704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EAA80-7D6B-55BF-C6D0-94882041B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5400" b="1" dirty="0" err="1"/>
              <a:t>Definicia</a:t>
            </a:r>
            <a:r>
              <a:rPr lang="sk-SK" sz="5400" b="1" dirty="0"/>
              <a:t> Internetu Vecí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E498D-E54B-29E3-05B5-4C2BF1C7E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rgbClr val="1287C3"/>
              </a:buClr>
              <a:buNone/>
            </a:pPr>
            <a:r>
              <a:rPr lang="sk-SK" sz="3200" dirty="0">
                <a:ea typeface="+mn-lt"/>
                <a:cs typeface="+mn-lt"/>
              </a:rPr>
              <a:t>V informatike označenie pre prepojenie zariadení/objektov/ľudí s internetom. Pri tomto type zariadení sa často využíva pripojenie Wi-Fi a/alebo Bluetooth.</a:t>
            </a:r>
            <a:endParaRPr lang="sk-SK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9221BE-1FC3-3C51-DE7A-B50A9035B38E}"/>
              </a:ext>
            </a:extLst>
          </p:cNvPr>
          <p:cNvSpPr txBox="1"/>
          <p:nvPr/>
        </p:nvSpPr>
        <p:spPr>
          <a:xfrm>
            <a:off x="9830288" y="6538057"/>
            <a:ext cx="27109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https://sk.wikipedia.org</a:t>
            </a:r>
            <a:endParaRPr lang="en-US" dirty="0"/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C6B53A4E-B8AF-7CB8-366C-1D59C7137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05" y="5068170"/>
            <a:ext cx="1607126" cy="1389351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FD50A3ED-AB3A-98FB-CAE5-1749CF6DF6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064" y="5164281"/>
            <a:ext cx="2093626" cy="121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1981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C263CB-C429-C5F0-43E3-8F941152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FAF17F9-C726-BD21-AF62-E77AB8E48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68968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5EF08599-3FED-4288-A20D-E7BCAC3B8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3FEDB15-592A-E28F-3418-5F04AFE38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948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2" name="Freeform 13">
            <a:extLst>
              <a:ext uri="{FF2B5EF4-FFF2-40B4-BE49-F238E27FC236}">
                <a16:creationId xmlns:a16="http://schemas.microsoft.com/office/drawing/2014/main" id="{C884A6B2-90E9-4BDB-8503-71AC02D3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4E298-78C5-7AE5-A87B-72F85B3DE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34067"/>
            <a:ext cx="4080932" cy="3310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b="1">
                <a:solidFill>
                  <a:schemeClr val="bg1"/>
                </a:solidFill>
              </a:rPr>
              <a:t>Internet Vecí</a:t>
            </a:r>
            <a:br>
              <a:rPr lang="en-US" sz="5400" b="1">
                <a:solidFill>
                  <a:schemeClr val="bg1"/>
                </a:solidFill>
              </a:rPr>
            </a:br>
            <a:r>
              <a:rPr lang="en-US" sz="5400" b="1">
                <a:solidFill>
                  <a:schemeClr val="bg1"/>
                </a:solidFill>
              </a:rPr>
              <a:t>Internet of  Things (IoT)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9046BC8-D404-4E7D-9202-A07F3FDD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4C202215-4C35-450D-9F60-671C8F8DE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F1A5BA8A-AEB4-4BCB-B86C-3F6A8E22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67" name="Freeform 9">
              <a:extLst>
                <a:ext uri="{FF2B5EF4-FFF2-40B4-BE49-F238E27FC236}">
                  <a16:creationId xmlns:a16="http://schemas.microsoft.com/office/drawing/2014/main" id="{28AC2443-05F0-41CD-8D4A-63DE144F8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id="{33E32F17-ED99-4969-B4D6-10A987D73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id="{5599A813-8424-4E53-95CA-85BF5470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52431A4F-4662-480B-8AD3-394EACD7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08812287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1000"/>
              </a:schemeClr>
            </a:gs>
            <a:gs pos="73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79B5D032-E011-269F-C0FC-1CB97A936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41" y="1311966"/>
            <a:ext cx="9117631" cy="5178286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59300C49-2929-0461-4AF0-4A409461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96520"/>
            <a:ext cx="10018713" cy="1752599"/>
          </a:xfrm>
        </p:spPr>
        <p:txBody>
          <a:bodyPr>
            <a:normAutofit/>
          </a:bodyPr>
          <a:lstStyle/>
          <a:p>
            <a:r>
              <a:rPr lang="sk-SK" sz="5400" b="1" dirty="0"/>
              <a:t>     Internet Vecí</a:t>
            </a: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882E1613-9FC5-9BF3-9C24-F2FD1E93C220}"/>
              </a:ext>
            </a:extLst>
          </p:cNvPr>
          <p:cNvSpPr txBox="1"/>
          <p:nvPr/>
        </p:nvSpPr>
        <p:spPr>
          <a:xfrm>
            <a:off x="9692640" y="6576814"/>
            <a:ext cx="270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https://adastra.digital/sk/</a:t>
            </a:r>
          </a:p>
        </p:txBody>
      </p:sp>
    </p:spTree>
    <p:extLst>
      <p:ext uri="{BB962C8B-B14F-4D97-AF65-F5344CB8AC3E}">
        <p14:creationId xmlns:p14="http://schemas.microsoft.com/office/powerpoint/2010/main" val="153042036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C01B5-3E24-84A8-1A9C-381A6110F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z="5400" b="1" dirty="0"/>
              <a:t>Internet Vecí</a:t>
            </a:r>
            <a:br>
              <a:rPr lang="sk-SK" sz="5400" b="1" dirty="0"/>
            </a:br>
            <a:r>
              <a:rPr lang="sk-SK" sz="1800" b="1" dirty="0"/>
              <a:t>ekosystém počítačov a inteligentných zariadení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916AE-1D26-4589-251F-FBAF444D1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113763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sk-SK" sz="3200" dirty="0"/>
              <a:t>komunikácia všetkých zariadení</a:t>
            </a:r>
          </a:p>
          <a:p>
            <a:pPr>
              <a:buFontTx/>
              <a:buChar char="-"/>
            </a:pPr>
            <a:r>
              <a:rPr lang="sk-SK" sz="3200" dirty="0"/>
              <a:t>vymieňanie vzájomných dát</a:t>
            </a:r>
          </a:p>
          <a:p>
            <a:pPr>
              <a:buFontTx/>
              <a:buChar char="-"/>
            </a:pPr>
            <a:r>
              <a:rPr lang="sk-SK" sz="3200" dirty="0"/>
              <a:t>automatizácia v práci ale aj v osobnom živote</a:t>
            </a:r>
          </a:p>
          <a:p>
            <a:pPr>
              <a:buFontTx/>
              <a:buChar char="-"/>
            </a:pPr>
            <a:r>
              <a:rPr lang="sk-SK" sz="3200" dirty="0"/>
              <a:t>nové možnosti využitia elektroniky</a:t>
            </a:r>
          </a:p>
          <a:p>
            <a:pPr marL="0" indent="0">
              <a:buNone/>
            </a:pPr>
            <a:r>
              <a:rPr lang="sk-SK" sz="4200" b="1" dirty="0"/>
              <a:t>                      Prečo by sme to mali chcieť???</a:t>
            </a:r>
          </a:p>
          <a:p>
            <a:pPr marL="0" indent="0">
              <a:buNone/>
            </a:pPr>
            <a:r>
              <a:rPr lang="sk-SK" sz="32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8BF257-C01B-133D-FC35-5276ED521400}"/>
              </a:ext>
            </a:extLst>
          </p:cNvPr>
          <p:cNvSpPr txBox="1"/>
          <p:nvPr/>
        </p:nvSpPr>
        <p:spPr>
          <a:xfrm>
            <a:off x="9822961" y="6484327"/>
            <a:ext cx="24496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https://sk.wikipedia.org</a:t>
            </a:r>
            <a:endParaRPr lang="en-US" dirty="0"/>
          </a:p>
        </p:txBody>
      </p:sp>
      <p:pic>
        <p:nvPicPr>
          <p:cNvPr id="8" name="Obrázok 7" descr="Obrázok, na ktorom je text&#10;&#10;Automaticky generovaný popis">
            <a:extLst>
              <a:ext uri="{FF2B5EF4-FFF2-40B4-BE49-F238E27FC236}">
                <a16:creationId xmlns:a16="http://schemas.microsoft.com/office/drawing/2014/main" id="{4BA8EB51-2BA6-FC44-7A21-0A87AE8475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05" y="56477"/>
            <a:ext cx="9803011" cy="674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9510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10DFA-CB51-4894-7853-7AAEE358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5400" b="1" dirty="0"/>
              <a:t>Internet Vecí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A7957-C4AB-9C21-BB47-CB14A446C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sk-SK" dirty="0"/>
              <a:t>stroje , ktoré sú schopné vzájomne komunikovať bez asistencie človeka</a:t>
            </a:r>
          </a:p>
          <a:p>
            <a:pPr>
              <a:buFontTx/>
              <a:buChar char="-"/>
            </a:pPr>
            <a:r>
              <a:rPr lang="sk-SK" dirty="0"/>
              <a:t>elektronika (</a:t>
            </a:r>
            <a:r>
              <a:rPr lang="sk-SK" dirty="0" err="1"/>
              <a:t>hodinky,chladnička,teplomer</a:t>
            </a:r>
            <a:r>
              <a:rPr lang="sk-SK" dirty="0"/>
              <a:t>) získavajú nové možnosti využitia</a:t>
            </a:r>
          </a:p>
          <a:p>
            <a:pPr>
              <a:buFontTx/>
              <a:buChar char="-"/>
            </a:pPr>
            <a:r>
              <a:rPr lang="sk-SK" dirty="0"/>
              <a:t>inteligentná domácnosť (</a:t>
            </a:r>
            <a:r>
              <a:rPr lang="sk-SK" dirty="0" err="1"/>
              <a:t>SmartHome</a:t>
            </a:r>
            <a:r>
              <a:rPr lang="sk-SK" dirty="0"/>
              <a:t>) zjednotenie zariadení ovládane z jedného miesta</a:t>
            </a:r>
          </a:p>
          <a:p>
            <a:pPr>
              <a:buFontTx/>
              <a:buChar char="-"/>
            </a:pPr>
            <a:r>
              <a:rPr lang="sk-SK" dirty="0"/>
              <a:t>budúcnosť – inteligentné mestá (</a:t>
            </a:r>
            <a:r>
              <a:rPr lang="sk-SK" dirty="0" err="1"/>
              <a:t>SmartCities</a:t>
            </a:r>
            <a:r>
              <a:rPr lang="sk-SK" dirty="0"/>
              <a:t>)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3476944E-C2C3-F3B1-8F07-400ADC9384F7}"/>
              </a:ext>
            </a:extLst>
          </p:cNvPr>
          <p:cNvSpPr txBox="1"/>
          <p:nvPr/>
        </p:nvSpPr>
        <p:spPr>
          <a:xfrm>
            <a:off x="9436232" y="6488668"/>
            <a:ext cx="288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https://www.rascasone.com</a:t>
            </a:r>
          </a:p>
        </p:txBody>
      </p:sp>
      <p:pic>
        <p:nvPicPr>
          <p:cNvPr id="6" name="Obrázok 5" descr="Obrázok, na ktorom je tmavé, západ slnka, zamračené, nočná obloha&#10;&#10;Automaticky generovaný popis">
            <a:extLst>
              <a:ext uri="{FF2B5EF4-FFF2-40B4-BE49-F238E27FC236}">
                <a16:creationId xmlns:a16="http://schemas.microsoft.com/office/drawing/2014/main" id="{EC662B43-F5CB-9326-4C9F-84CF5957A6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7675"/>
            <a:ext cx="121920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6567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EF08599-3FED-4288-A20D-E7BCAC3B8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elektronika, obvod&#10;&#10;Automaticky generovaný popis">
            <a:extLst>
              <a:ext uri="{FF2B5EF4-FFF2-40B4-BE49-F238E27FC236}">
                <a16:creationId xmlns:a16="http://schemas.microsoft.com/office/drawing/2014/main" id="{5C3D8CF2-46FB-D4B7-AC91-81C6EFDD2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>
          <a:xfrm>
            <a:off x="20" y="-16933"/>
            <a:ext cx="12191980" cy="6857990"/>
          </a:xfrm>
          <a:prstGeom prst="rect">
            <a:avLst/>
          </a:prstGeom>
        </p:spPr>
      </p:pic>
      <p:sp>
        <p:nvSpPr>
          <p:cNvPr id="20" name="Freeform 13">
            <a:extLst>
              <a:ext uri="{FF2B5EF4-FFF2-40B4-BE49-F238E27FC236}">
                <a16:creationId xmlns:a16="http://schemas.microsoft.com/office/drawing/2014/main" id="{C884A6B2-90E9-4BDB-8503-71AC02D3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C1EDF53-571F-6F9D-DCFF-0CFA9B6D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34067"/>
            <a:ext cx="4080932" cy="3310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600" b="1" dirty="0" err="1">
                <a:solidFill>
                  <a:schemeClr val="bg1"/>
                </a:solidFill>
              </a:rPr>
              <a:t>Mikroprocesor</a:t>
            </a:r>
            <a:br>
              <a:rPr lang="sk-SK" sz="4600" b="1" dirty="0">
                <a:solidFill>
                  <a:schemeClr val="bg1"/>
                </a:solidFill>
              </a:rPr>
            </a:br>
            <a:r>
              <a:rPr lang="sk-SK" sz="3200" b="1" dirty="0" err="1">
                <a:solidFill>
                  <a:schemeClr val="bg1"/>
                </a:solidFill>
              </a:rPr>
              <a:t>Microprocessor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046BC8-D404-4E7D-9202-A07F3FDD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C202215-4C35-450D-9F60-671C8F8DE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F1A5BA8A-AEB4-4BCB-B86C-3F6A8E22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28AC2443-05F0-41CD-8D4A-63DE144F8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E32F17-ED99-4969-B4D6-10A987D73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5599A813-8424-4E53-95CA-85BF5470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52431A4F-4662-480B-8AD3-394EACD7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59976400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3334FC0-F3C6-80FA-4C11-4D89B2973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5400" b="1" dirty="0"/>
              <a:t>Mikroprocesor</a:t>
            </a:r>
            <a:br>
              <a:rPr lang="sk-SK" sz="5400" b="1" dirty="0"/>
            </a:br>
            <a:endParaRPr lang="sk-SK" sz="2400" b="1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D7C86A0-F5D8-DFC9-F04E-430184DB0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34830"/>
            <a:ext cx="10018713" cy="372864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sk-SK" dirty="0"/>
          </a:p>
          <a:p>
            <a:pPr>
              <a:buFontTx/>
              <a:buChar char="-"/>
            </a:pPr>
            <a:endParaRPr lang="sk-SK" dirty="0"/>
          </a:p>
          <a:p>
            <a:pPr>
              <a:buFontTx/>
              <a:buChar char="-"/>
            </a:pPr>
            <a:r>
              <a:rPr lang="sk-SK" dirty="0"/>
              <a:t>je srdcom každého počítača</a:t>
            </a:r>
          </a:p>
          <a:p>
            <a:pPr>
              <a:buFontTx/>
              <a:buChar char="-"/>
            </a:pPr>
            <a:r>
              <a:rPr lang="sk-SK" dirty="0"/>
              <a:t>býva súčasťou viacerých elektronických zariadení</a:t>
            </a:r>
          </a:p>
          <a:p>
            <a:pPr>
              <a:buFontTx/>
              <a:buChar char="-"/>
            </a:pPr>
            <a:r>
              <a:rPr lang="sk-SK" dirty="0"/>
              <a:t>prijíma zakódovane informácie, ktoré spracováva, dekóduje a posiala ako informáciu</a:t>
            </a:r>
          </a:p>
          <a:p>
            <a:pPr>
              <a:buFontTx/>
              <a:buChar char="-"/>
            </a:pPr>
            <a:r>
              <a:rPr lang="sk-SK" dirty="0"/>
              <a:t>základnou vlastnosťou je jeho programovateľnosť</a:t>
            </a:r>
          </a:p>
          <a:p>
            <a:pPr>
              <a:buFontTx/>
              <a:buChar char="-"/>
            </a:pPr>
            <a:r>
              <a:rPr lang="sk-SK" dirty="0"/>
              <a:t>na trhu sa v súčasnosti presadzujú dvaja veľký výrobcovia mikroprocesorov</a:t>
            </a:r>
          </a:p>
          <a:p>
            <a:pPr marL="0" indent="0">
              <a:buNone/>
            </a:pPr>
            <a:r>
              <a:rPr lang="sk-SK" dirty="0"/>
              <a:t>                                                       </a:t>
            </a:r>
            <a:r>
              <a:rPr lang="sk-SK" b="1" dirty="0"/>
              <a:t> INTEL</a:t>
            </a:r>
            <a:r>
              <a:rPr lang="sk-SK" dirty="0"/>
              <a:t>                                       </a:t>
            </a:r>
            <a:r>
              <a:rPr lang="sk-SK" b="1" dirty="0"/>
              <a:t>AMD</a:t>
            </a:r>
          </a:p>
          <a:p>
            <a:pPr>
              <a:buFontTx/>
              <a:buChar char="-"/>
            </a:pPr>
            <a:endParaRPr lang="sk-SK" dirty="0"/>
          </a:p>
          <a:p>
            <a:pPr marL="0" indent="0">
              <a:buNone/>
            </a:pPr>
            <a:endParaRPr lang="sk-SK" dirty="0"/>
          </a:p>
          <a:p>
            <a:pPr>
              <a:buFontTx/>
              <a:buChar char="-"/>
            </a:pPr>
            <a:endParaRPr lang="sk-SK" dirty="0"/>
          </a:p>
          <a:p>
            <a:pPr>
              <a:buFontTx/>
              <a:buChar char="-"/>
            </a:pPr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2EB00605-6086-3225-449F-87E519FA8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888" y="5343525"/>
            <a:ext cx="2043112" cy="1409700"/>
          </a:xfrm>
          <a:prstGeom prst="rect">
            <a:avLst/>
          </a:prstGeom>
        </p:spPr>
      </p:pic>
      <p:pic>
        <p:nvPicPr>
          <p:cNvPr id="13" name="Obrázok 12">
            <a:extLst>
              <a:ext uri="{FF2B5EF4-FFF2-40B4-BE49-F238E27FC236}">
                <a16:creationId xmlns:a16="http://schemas.microsoft.com/office/drawing/2014/main" id="{20682DC0-3C2F-F90D-5521-41B739948D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5" y="5343525"/>
            <a:ext cx="2981325" cy="1409700"/>
          </a:xfrm>
          <a:prstGeom prst="rect">
            <a:avLst/>
          </a:prstGeom>
        </p:spPr>
      </p:pic>
      <p:sp>
        <p:nvSpPr>
          <p:cNvPr id="14" name="BlokTextu 13">
            <a:extLst>
              <a:ext uri="{FF2B5EF4-FFF2-40B4-BE49-F238E27FC236}">
                <a16:creationId xmlns:a16="http://schemas.microsoft.com/office/drawing/2014/main" id="{FA48F2FD-D381-194C-96FA-EB1F80FAF436}"/>
              </a:ext>
            </a:extLst>
          </p:cNvPr>
          <p:cNvSpPr txBox="1"/>
          <p:nvPr/>
        </p:nvSpPr>
        <p:spPr>
          <a:xfrm>
            <a:off x="9433248" y="6568559"/>
            <a:ext cx="289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https://melisko.webnode.sk</a:t>
            </a:r>
          </a:p>
        </p:txBody>
      </p:sp>
      <p:pic>
        <p:nvPicPr>
          <p:cNvPr id="18" name="Obrázok 17" descr="Obrázok, na ktorom je text, obvod, elektronika&#10;&#10;Automaticky generovaný popis">
            <a:extLst>
              <a:ext uri="{FF2B5EF4-FFF2-40B4-BE49-F238E27FC236}">
                <a16:creationId xmlns:a16="http://schemas.microsoft.com/office/drawing/2014/main" id="{AE5BC8B9-E5F6-4D09-E5B8-9F93C34FE5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435" y="1192696"/>
            <a:ext cx="3121715" cy="22150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2451835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05B240-4E36-840F-1322-7E227724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5400" b="1" dirty="0"/>
              <a:t>Mikroprocesor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EBD5E46-1F18-4767-0E00-0BFFE49B6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/>
              <a:t>Hlavné druhy mikroprocesorov:</a:t>
            </a:r>
          </a:p>
          <a:p>
            <a:pPr marL="0" indent="0">
              <a:buNone/>
            </a:pPr>
            <a:r>
              <a:rPr lang="sk-SK" dirty="0"/>
              <a:t>CPU - </a:t>
            </a:r>
            <a:r>
              <a:rPr lang="sk-SK" dirty="0" err="1"/>
              <a:t>Central</a:t>
            </a:r>
            <a:r>
              <a:rPr lang="sk-SK" dirty="0"/>
              <a:t> </a:t>
            </a:r>
            <a:r>
              <a:rPr lang="sk-SK" dirty="0" err="1"/>
              <a:t>Processing</a:t>
            </a:r>
            <a:r>
              <a:rPr lang="sk-SK" dirty="0"/>
              <a:t> </a:t>
            </a:r>
            <a:r>
              <a:rPr lang="sk-SK" dirty="0" err="1"/>
              <a:t>Unit</a:t>
            </a:r>
            <a:r>
              <a:rPr lang="sk-SK" dirty="0"/>
              <a:t> - procesor základnej jednotky počítača</a:t>
            </a:r>
          </a:p>
          <a:p>
            <a:pPr marL="0" indent="0">
              <a:buNone/>
            </a:pPr>
            <a:r>
              <a:rPr lang="sk-SK" dirty="0"/>
              <a:t>GPU - Grafický procesor – hlavný mikroprocesor grafickej karty  </a:t>
            </a:r>
          </a:p>
          <a:p>
            <a:pPr marL="0" indent="0">
              <a:buNone/>
            </a:pPr>
            <a:r>
              <a:rPr lang="sk-SK" dirty="0"/>
              <a:t>APU  - </a:t>
            </a:r>
            <a:r>
              <a:rPr lang="sk-SK" dirty="0" err="1"/>
              <a:t>Accelerated</a:t>
            </a:r>
            <a:r>
              <a:rPr lang="sk-SK" dirty="0"/>
              <a:t> </a:t>
            </a:r>
            <a:r>
              <a:rPr lang="sk-SK" dirty="0" err="1"/>
              <a:t>Processing</a:t>
            </a:r>
            <a:r>
              <a:rPr lang="sk-SK" dirty="0"/>
              <a:t> </a:t>
            </a:r>
            <a:r>
              <a:rPr lang="sk-SK" dirty="0" err="1"/>
              <a:t>Unit</a:t>
            </a:r>
            <a:r>
              <a:rPr lang="sk-SK" dirty="0"/>
              <a:t> - CPU a GPU v jednom puzdre</a:t>
            </a:r>
          </a:p>
          <a:p>
            <a:pPr marL="0" indent="0">
              <a:buNone/>
            </a:pPr>
            <a:r>
              <a:rPr lang="sk-SK" dirty="0"/>
              <a:t>iné špecializované procesory</a:t>
            </a:r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endParaRPr lang="sk-SK" dirty="0"/>
          </a:p>
        </p:txBody>
      </p:sp>
      <p:pic>
        <p:nvPicPr>
          <p:cNvPr id="9" name="Obrázok 8">
            <a:extLst>
              <a:ext uri="{FF2B5EF4-FFF2-40B4-BE49-F238E27FC236}">
                <a16:creationId xmlns:a16="http://schemas.microsoft.com/office/drawing/2014/main" id="{8A909D5D-0B66-C49E-867E-138FCBBF3D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6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00324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550</Words>
  <Application>Microsoft Office PowerPoint</Application>
  <PresentationFormat>Širokouhlá</PresentationFormat>
  <Paragraphs>90</Paragraphs>
  <Slides>20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2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20</vt:i4>
      </vt:variant>
    </vt:vector>
  </HeadingPairs>
  <TitlesOfParts>
    <vt:vector size="23" baseType="lpstr">
      <vt:lpstr>Arial</vt:lpstr>
      <vt:lpstr>Corbel</vt:lpstr>
      <vt:lpstr>Parallax</vt:lpstr>
      <vt:lpstr>Internet vecí Mikroprocesor Mikropočítač Mikrokontrolér</vt:lpstr>
      <vt:lpstr>Definicia Internetu Vecí</vt:lpstr>
      <vt:lpstr>Internet Vecí Internet of  Things (IoT)</vt:lpstr>
      <vt:lpstr>     Internet Vecí</vt:lpstr>
      <vt:lpstr>Internet Vecí ekosystém počítačov a inteligentných zariadení</vt:lpstr>
      <vt:lpstr>Internet Vecí</vt:lpstr>
      <vt:lpstr>Mikroprocesor Microprocessor</vt:lpstr>
      <vt:lpstr>Mikroprocesor </vt:lpstr>
      <vt:lpstr>Mikroprocesor</vt:lpstr>
      <vt:lpstr>Mikropočítač Microcomputer</vt:lpstr>
      <vt:lpstr>Mikropočítač</vt:lpstr>
      <vt:lpstr>Mikropočítač</vt:lpstr>
      <vt:lpstr>Mikrokontrolér Microcontroller</vt:lpstr>
      <vt:lpstr>Mikrokontrolér</vt:lpstr>
      <vt:lpstr>Mikrokontrolér</vt:lpstr>
      <vt:lpstr>Mikrokontrolér</vt:lpstr>
      <vt:lpstr>Mikrokontrolér</vt:lpstr>
      <vt:lpstr>Mikrokontrolér</vt:lpstr>
      <vt:lpstr>Dúfam že sa Vám moja prezentacia páčila.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Marcel Deme</cp:lastModifiedBy>
  <cp:revision>322</cp:revision>
  <dcterms:created xsi:type="dcterms:W3CDTF">2022-10-01T18:34:48Z</dcterms:created>
  <dcterms:modified xsi:type="dcterms:W3CDTF">2022-10-02T15:36:55Z</dcterms:modified>
</cp:coreProperties>
</file>